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6" r:id="rId3"/>
    <p:sldId id="267" r:id="rId4"/>
    <p:sldId id="272" r:id="rId5"/>
    <p:sldId id="261" r:id="rId6"/>
    <p:sldId id="268" r:id="rId7"/>
    <p:sldId id="269" r:id="rId8"/>
    <p:sldId id="257" r:id="rId9"/>
    <p:sldId id="271" r:id="rId10"/>
    <p:sldId id="282" r:id="rId11"/>
    <p:sldId id="270" r:id="rId12"/>
    <p:sldId id="260" r:id="rId13"/>
    <p:sldId id="265" r:id="rId14"/>
    <p:sldId id="276" r:id="rId15"/>
    <p:sldId id="275" r:id="rId16"/>
    <p:sldId id="274" r:id="rId17"/>
    <p:sldId id="273" r:id="rId18"/>
    <p:sldId id="281" r:id="rId19"/>
    <p:sldId id="280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63641C4-3A55-436C-98CB-2D7B17B68B55}">
          <p14:sldIdLst>
            <p14:sldId id="256"/>
            <p14:sldId id="266"/>
            <p14:sldId id="267"/>
            <p14:sldId id="272"/>
            <p14:sldId id="261"/>
            <p14:sldId id="268"/>
            <p14:sldId id="269"/>
            <p14:sldId id="257"/>
            <p14:sldId id="271"/>
            <p14:sldId id="282"/>
            <p14:sldId id="270"/>
            <p14:sldId id="260"/>
            <p14:sldId id="265"/>
            <p14:sldId id="276"/>
            <p14:sldId id="275"/>
            <p14:sldId id="274"/>
            <p14:sldId id="273"/>
            <p14:sldId id="281"/>
            <p14:sldId id="280"/>
          </p14:sldIdLst>
        </p14:section>
        <p14:section name="Sekcja bez tytułu" id="{1E0FB385-EACF-4695-B149-DA9EFCDC536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60"/>
  </p:normalViewPr>
  <p:slideViewPr>
    <p:cSldViewPr snapToGrid="0">
      <p:cViewPr varScale="1">
        <p:scale>
          <a:sx n="68" d="100"/>
          <a:sy n="68" d="100"/>
        </p:scale>
        <p:origin x="83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A50EA-05BF-4364-B614-7210D1186E1B}" type="datetimeFigureOut">
              <a:rPr lang="pl-PL" smtClean="0"/>
              <a:t>16.01.2019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65B63-23B5-42B7-BD8D-C6589F8D4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87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4737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8811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5489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7149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193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5514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79388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91806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81101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5989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5201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0592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6298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9150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0445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0013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75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1644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583-F65F-445F-B9AB-5EA2C482DAE3}" type="datetime1">
              <a:rPr lang="pl-PL" smtClean="0"/>
              <a:t>16.01.2019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29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85E7-AB9E-4672-AF86-00EEA1FF00C4}" type="datetime1">
              <a:rPr lang="pl-PL" smtClean="0"/>
              <a:t>16.01.2019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726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ADA7-6A76-441C-BB86-07B3155A04BC}" type="datetime1">
              <a:rPr lang="pl-PL" smtClean="0"/>
              <a:t>16.01.2019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80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251-CC29-4E00-A8CA-EC4E6D0EEC81}" type="datetime1">
              <a:rPr lang="pl-PL" smtClean="0"/>
              <a:t>16.01.2019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082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E96-CE54-4C1F-82CF-7FE8D18F13E6}" type="datetime1">
              <a:rPr lang="pl-PL" smtClean="0"/>
              <a:t>16.01.2019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46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770F-3EB2-4269-B9F1-D07572D90072}" type="datetime1">
              <a:rPr lang="pl-PL" smtClean="0"/>
              <a:t>16.01.2019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96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3596-4C0A-4309-AD47-FBFED13B1F1F}" type="datetime1">
              <a:rPr lang="pl-PL" smtClean="0"/>
              <a:t>16.01.2019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34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965-FF4D-4F17-A414-6FDF806E8CA9}" type="datetime1">
              <a:rPr lang="pl-PL" smtClean="0"/>
              <a:t>16.01.2019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74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D1D-0B71-43B0-90FA-CFD2CFBD708A}" type="datetime1">
              <a:rPr lang="pl-PL" smtClean="0"/>
              <a:t>16.01.2019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218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74D4-08A8-4CC1-A0DA-A4438ABF6DDF}" type="datetime1">
              <a:rPr lang="pl-PL" smtClean="0"/>
              <a:t>16.01.2019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87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1BB3-DC04-46DA-BD33-E1C163A6F9A3}" type="datetime1">
              <a:rPr lang="pl-PL" smtClean="0"/>
              <a:t>16.01.2019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113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328C7-48B8-4023-B4A8-F0D502C76B41}" type="datetime1">
              <a:rPr lang="pl-PL" smtClean="0"/>
              <a:t>16.01.2019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804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eaJ1Pm9GV2U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youtube.com/watch?v=ACY6eyor9mc&amp;t=18s" TargetMode="External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hyperlink" Target="https://www.mac.pl/aktualnosci/wok-przedszkola-nowy-program-edukacji-przedszkolnej" TargetMode="External"/><Relationship Id="rId4" Type="http://schemas.openxmlformats.org/officeDocument/2006/relationships/hyperlink" Target="http://flipbook.nowaera.pl/dokumenty/Flipbook/Program-wychowania-przedszkolnego_2/#p=2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119" y="6311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DOSKONALENIE TRENERÓW WSPOMAGANIA OŚWIATY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Moduł VI </a:t>
            </a:r>
          </a:p>
          <a:p>
            <a:r>
              <a:rPr lang="pl-PL" sz="2800" dirty="0"/>
              <a:t>Metody i techniki pracy z dzieckiem w wieku przedszkolnym </a:t>
            </a:r>
          </a:p>
          <a:p>
            <a:r>
              <a:rPr lang="pl-PL" sz="2800" dirty="0"/>
              <a:t>w obszarze rozwijania kompetencji kluczowych </a:t>
            </a:r>
          </a:p>
          <a:p>
            <a:endParaRPr lang="pl-PL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838200" y="1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48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0D15AB56-9B93-44E1-A1E2-D09439F3A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4800" b="1" dirty="0"/>
              <a:t>W jaki sposób informacje uzyskane </a:t>
            </a:r>
          </a:p>
          <a:p>
            <a:pPr marL="0" indent="0" algn="just">
              <a:buNone/>
            </a:pPr>
            <a:r>
              <a:rPr lang="pl-PL" sz="4800" b="1" dirty="0"/>
              <a:t>z diagnozy pracy przedszkola przekładają się na planowanie dalszych działań rozwojowych? </a:t>
            </a:r>
          </a:p>
        </p:txBody>
      </p:sp>
    </p:spTree>
    <p:extLst>
      <p:ext uri="{BB962C8B-B14F-4D97-AF65-F5344CB8AC3E}">
        <p14:creationId xmlns:p14="http://schemas.microsoft.com/office/powerpoint/2010/main" val="3485396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44700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b="1" dirty="0"/>
              <a:t>Wybrane metody pracy wykorzystywane w wychowaniu przedszkolnym:</a:t>
            </a:r>
          </a:p>
          <a:p>
            <a:pPr algn="just"/>
            <a:r>
              <a:rPr lang="pl-PL" dirty="0"/>
              <a:t>metoda tworzenia map pojęciowych; </a:t>
            </a:r>
          </a:p>
          <a:p>
            <a:pPr algn="just"/>
            <a:r>
              <a:rPr lang="pl-PL" dirty="0"/>
              <a:t>metoda twórczego myślenia J. </a:t>
            </a:r>
            <a:r>
              <a:rPr lang="pl-PL" dirty="0" err="1"/>
              <a:t>Osborne’a</a:t>
            </a:r>
            <a:r>
              <a:rPr lang="pl-PL" dirty="0"/>
              <a:t>; </a:t>
            </a:r>
          </a:p>
          <a:p>
            <a:pPr algn="just"/>
            <a:r>
              <a:rPr lang="pl-PL" dirty="0"/>
              <a:t>ruch rozwijający V. </a:t>
            </a:r>
            <a:r>
              <a:rPr lang="pl-PL" dirty="0" err="1"/>
              <a:t>Sherborne’a</a:t>
            </a:r>
            <a:r>
              <a:rPr lang="pl-PL" dirty="0"/>
              <a:t>; </a:t>
            </a:r>
          </a:p>
          <a:p>
            <a:pPr algn="just"/>
            <a:r>
              <a:rPr lang="pl-PL" dirty="0"/>
              <a:t>metody parateatralne: technika zmiany ról, drama, pantomima, teatr palcowy, teatr kukiełkowy, teatr cieni;  </a:t>
            </a:r>
          </a:p>
          <a:p>
            <a:pPr algn="just"/>
            <a:r>
              <a:rPr lang="pl-PL" dirty="0"/>
              <a:t>dziecięca matematyka E. Gruszczyk-Kolczyńskiej i E. Zielińskiej; </a:t>
            </a:r>
          </a:p>
          <a:p>
            <a:pPr algn="just"/>
            <a:r>
              <a:rPr lang="pl-PL" dirty="0"/>
              <a:t>metoda C. Orffa; </a:t>
            </a:r>
          </a:p>
          <a:p>
            <a:pPr algn="just"/>
            <a:r>
              <a:rPr lang="pl-PL" dirty="0"/>
              <a:t>odimienna nauka czytania wg I. Majchrzak; </a:t>
            </a:r>
          </a:p>
          <a:p>
            <a:pPr algn="just"/>
            <a:r>
              <a:rPr lang="pl-PL" dirty="0"/>
              <a:t>metoda aktywnego słuchania muzyki według B. Strauss;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7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b="1" dirty="0"/>
              <a:t>Wybrane metody pracy wykorzystywane w wychowaniu przedszkolnym (cd):</a:t>
            </a:r>
          </a:p>
          <a:p>
            <a:pPr algn="just"/>
            <a:r>
              <a:rPr lang="pl-PL" dirty="0"/>
              <a:t>metoda </a:t>
            </a:r>
            <a:r>
              <a:rPr lang="pl-PL" dirty="0" err="1"/>
              <a:t>barwno</a:t>
            </a:r>
            <a:r>
              <a:rPr lang="pl-PL" dirty="0"/>
              <a:t>-dźwiękowa H. </a:t>
            </a:r>
            <a:r>
              <a:rPr lang="pl-PL" dirty="0" err="1"/>
              <a:t>Metery</a:t>
            </a:r>
            <a:r>
              <a:rPr lang="pl-PL" dirty="0"/>
              <a:t>; </a:t>
            </a:r>
          </a:p>
          <a:p>
            <a:pPr algn="just"/>
            <a:r>
              <a:rPr lang="pl-PL" dirty="0"/>
              <a:t>naturalna nauka języka – program nauki czytania powstały z inicjatywy         W. </a:t>
            </a:r>
            <a:r>
              <a:rPr lang="pl-PL" dirty="0" err="1"/>
              <a:t>Pye</a:t>
            </a:r>
            <a:r>
              <a:rPr lang="pl-PL" dirty="0"/>
              <a:t>; </a:t>
            </a:r>
          </a:p>
          <a:p>
            <a:pPr algn="just"/>
            <a:r>
              <a:rPr lang="pl-PL" dirty="0"/>
              <a:t>metoda opowieści ruchowej J.C. </a:t>
            </a:r>
            <a:r>
              <a:rPr lang="pl-PL" dirty="0" err="1"/>
              <a:t>Thulina</a:t>
            </a:r>
            <a:r>
              <a:rPr lang="pl-PL" dirty="0"/>
              <a:t>;</a:t>
            </a:r>
          </a:p>
          <a:p>
            <a:pPr algn="just"/>
            <a:r>
              <a:rPr lang="pl-PL" dirty="0"/>
              <a:t> metoda gimnastyki twórczej (ekspresyjnej) R. </a:t>
            </a:r>
            <a:r>
              <a:rPr lang="pl-PL" dirty="0" err="1"/>
              <a:t>Labana</a:t>
            </a:r>
            <a:r>
              <a:rPr lang="pl-PL" dirty="0"/>
              <a:t>; </a:t>
            </a:r>
          </a:p>
          <a:p>
            <a:pPr algn="just"/>
            <a:r>
              <a:rPr lang="pl-PL" dirty="0"/>
              <a:t>gimnastyka rytmiczna A. i M. </a:t>
            </a:r>
            <a:r>
              <a:rPr lang="pl-PL" dirty="0" err="1"/>
              <a:t>Kniessów</a:t>
            </a:r>
            <a:r>
              <a:rPr lang="pl-PL" dirty="0"/>
              <a:t>; </a:t>
            </a:r>
          </a:p>
          <a:p>
            <a:pPr algn="just"/>
            <a:r>
              <a:rPr lang="pl-PL" dirty="0"/>
              <a:t>wybrane metody nauczania języka angielskiego (</a:t>
            </a:r>
            <a:r>
              <a:rPr lang="pl-PL" dirty="0" err="1"/>
              <a:t>Working</a:t>
            </a:r>
            <a:r>
              <a:rPr lang="pl-PL" dirty="0"/>
              <a:t> with the </a:t>
            </a:r>
            <a:r>
              <a:rPr lang="pl-PL" dirty="0" err="1"/>
              <a:t>voice</a:t>
            </a:r>
            <a:r>
              <a:rPr lang="pl-PL" dirty="0"/>
              <a:t>, Role-</a:t>
            </a:r>
            <a:r>
              <a:rPr lang="pl-PL" dirty="0" err="1"/>
              <a:t>play</a:t>
            </a:r>
            <a:r>
              <a:rPr lang="pl-PL" dirty="0"/>
              <a:t> </a:t>
            </a:r>
            <a:r>
              <a:rPr lang="pl-PL" dirty="0" err="1"/>
              <a:t>technique</a:t>
            </a:r>
            <a:r>
              <a:rPr lang="pl-PL" dirty="0"/>
              <a:t>, </a:t>
            </a:r>
            <a:r>
              <a:rPr lang="pl-PL" dirty="0" err="1"/>
              <a:t>Mime</a:t>
            </a:r>
            <a:r>
              <a:rPr lang="pl-PL" dirty="0"/>
              <a:t> and </a:t>
            </a:r>
            <a:r>
              <a:rPr lang="pl-PL" dirty="0" err="1"/>
              <a:t>pantomime</a:t>
            </a:r>
            <a:r>
              <a:rPr lang="pl-PL" dirty="0"/>
              <a:t>, </a:t>
            </a:r>
            <a:r>
              <a:rPr lang="pl-PL" dirty="0" err="1"/>
              <a:t>Guesswork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puzzle, Total </a:t>
            </a:r>
            <a:r>
              <a:rPr lang="pl-PL" dirty="0" err="1"/>
              <a:t>Physical</a:t>
            </a:r>
            <a:r>
              <a:rPr lang="pl-PL" dirty="0"/>
              <a:t> </a:t>
            </a:r>
            <a:r>
              <a:rPr lang="pl-PL" dirty="0" err="1"/>
              <a:t>Response</a:t>
            </a:r>
            <a:r>
              <a:rPr lang="pl-PL" dirty="0"/>
              <a:t>, </a:t>
            </a:r>
            <a:r>
              <a:rPr lang="pl-PL" dirty="0" err="1"/>
              <a:t>Etude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theater</a:t>
            </a:r>
            <a:r>
              <a:rPr lang="pl-PL" dirty="0"/>
              <a:t> scene).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77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/>
          <a:lstStyle/>
          <a:p>
            <a:pPr marL="0" indent="0" algn="ctr">
              <a:buNone/>
            </a:pPr>
            <a:r>
              <a:rPr lang="pl-PL" b="1" dirty="0"/>
              <a:t>Metoda projektu w edukacji - wprowadzenie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B8BB662-D919-48AE-9805-9649611695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4354" y="1949010"/>
            <a:ext cx="4963292" cy="2790489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D2B22303-5643-449C-BB70-2BB5B02536D2}"/>
              </a:ext>
            </a:extLst>
          </p:cNvPr>
          <p:cNvSpPr/>
          <p:nvPr/>
        </p:nvSpPr>
        <p:spPr>
          <a:xfrm>
            <a:off x="2069432" y="5372837"/>
            <a:ext cx="8343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>
                <a:hlinkClick r:id="rId6"/>
              </a:rPr>
              <a:t>https://www.youtube.com/watch?v=eaJ1Pm9GV2U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429670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pl-PL" b="1" dirty="0"/>
              <a:t>Etapy pracy metodą projektu na poziomie wychowania przedszkolnego:</a:t>
            </a:r>
          </a:p>
          <a:p>
            <a:pPr marL="0" indent="0" algn="just">
              <a:buNone/>
            </a:pPr>
            <a:r>
              <a:rPr lang="pl-PL" b="1" dirty="0"/>
              <a:t>Etap I</a:t>
            </a:r>
          </a:p>
          <a:p>
            <a:pPr algn="just"/>
            <a:r>
              <a:rPr lang="pl-PL" dirty="0"/>
              <a:t>Pojawienie się tematu z inicjatywy nauczyciela lub dzieci</a:t>
            </a:r>
          </a:p>
          <a:p>
            <a:pPr algn="just"/>
            <a:r>
              <a:rPr lang="pl-PL" dirty="0"/>
              <a:t>Przygotowanie siatki wstępnej przez nauczyciela – graficzne opracowanie tematu    z uwzględnieniem wymogów </a:t>
            </a:r>
            <a:r>
              <a:rPr lang="pl-PL" dirty="0" err="1"/>
              <a:t>dydaktyczno</a:t>
            </a:r>
            <a:r>
              <a:rPr lang="pl-PL" dirty="0"/>
              <a:t> – wychowawczych zawartych                   w programie </a:t>
            </a:r>
          </a:p>
          <a:p>
            <a:pPr algn="just"/>
            <a:r>
              <a:rPr lang="pl-PL" dirty="0"/>
              <a:t>Zajęcia wprowadzające - budowanie wspólnych doświadczeń dla całej grupy dzieci </a:t>
            </a:r>
          </a:p>
          <a:p>
            <a:pPr algn="just"/>
            <a:r>
              <a:rPr lang="pl-PL" dirty="0"/>
              <a:t>Przygotowanie siatki tematycznej dotyczącej obecnego zasobu wiedzy dzieci          w zakresie poznawanego pojęcia    </a:t>
            </a:r>
          </a:p>
          <a:p>
            <a:pPr algn="just"/>
            <a:r>
              <a:rPr lang="pl-PL" dirty="0"/>
              <a:t>Przygotowanie siatki określającej listę pytań sformułowanych przez dzieci, dotyczącą omawianego pojęcia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78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l-PL" b="1" dirty="0"/>
              <a:t>Etapy pracy metodą projektu na poziomie wychowania przedszkolnego cd.:</a:t>
            </a:r>
          </a:p>
          <a:p>
            <a:pPr marL="0" indent="0" algn="just">
              <a:buNone/>
            </a:pPr>
            <a:r>
              <a:rPr lang="pl-PL" b="1" dirty="0"/>
              <a:t>Etap II</a:t>
            </a:r>
          </a:p>
          <a:p>
            <a:pPr algn="just"/>
            <a:r>
              <a:rPr lang="pl-PL" dirty="0"/>
              <a:t>Przygotowanie zajęć terenowych i wizyt ekspertów  </a:t>
            </a:r>
          </a:p>
          <a:p>
            <a:pPr algn="just"/>
            <a:r>
              <a:rPr lang="pl-PL" dirty="0"/>
              <a:t>Aktywność badawcza - zajęcia terenowe rozmowy z ekspertami, badanie obiektów, przeprowadzenie eksperymentów. obserwacja </a:t>
            </a:r>
          </a:p>
          <a:p>
            <a:pPr algn="just"/>
            <a:r>
              <a:rPr lang="pl-PL" dirty="0"/>
              <a:t>Przedstawienie zdobytej wiedzy za pomocą rysunków, historyjek, działań konstrukcyjnych, inscenizacji, układów tanecznych</a:t>
            </a:r>
          </a:p>
          <a:p>
            <a:pPr algn="just"/>
            <a:r>
              <a:rPr lang="pl-PL" dirty="0"/>
              <a:t>Powrót do siatki pytań - weryfikacja wiedzy dzieci na temat poznanego pojęcia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05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b="1" dirty="0"/>
              <a:t>Etapy pracy metodą projektu na poziomie wychowania przedszkolnego cd.:</a:t>
            </a:r>
          </a:p>
          <a:p>
            <a:pPr marL="0" indent="0" algn="just">
              <a:buNone/>
            </a:pPr>
            <a:r>
              <a:rPr lang="pl-PL" dirty="0"/>
              <a:t> Etap III </a:t>
            </a:r>
          </a:p>
          <a:p>
            <a:pPr algn="just"/>
            <a:r>
              <a:rPr lang="pl-PL" dirty="0"/>
              <a:t>Przygotowanie wydarzenia kulminacyjnego wspólnie z dziećmi </a:t>
            </a:r>
          </a:p>
          <a:p>
            <a:pPr algn="just"/>
            <a:r>
              <a:rPr lang="pl-PL" dirty="0"/>
              <a:t>Podsumowanie projektu, wyciągnięcia wniosków na przyszłość </a:t>
            </a:r>
          </a:p>
          <a:p>
            <a:pPr marL="0" indent="0">
              <a:buNone/>
            </a:pPr>
            <a:endParaRPr lang="pl-PL" dirty="0"/>
          </a:p>
          <a:p>
            <a:pPr marL="0" indent="0" algn="r">
              <a:buNone/>
            </a:pPr>
            <a:r>
              <a:rPr lang="pl-PL" sz="1600" dirty="0"/>
              <a:t>(wg: Harris </a:t>
            </a:r>
            <a:r>
              <a:rPr lang="pl-PL" sz="1600" dirty="0" err="1"/>
              <a:t>Helm</a:t>
            </a:r>
            <a:r>
              <a:rPr lang="pl-PL" sz="1600" dirty="0"/>
              <a:t> J., Lilian G. Katz J., Mali badacze, Metoda projektu w edukacji elementarnej, Polska Fundacja Dzieci                     i Młodzieży, Centralny Ośrodek Doskonalenia Nauczycieli, 2003)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57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E61FE338-13FB-4747-A7C7-AD10E6065493}"/>
              </a:ext>
            </a:extLst>
          </p:cNvPr>
          <p:cNvSpPr/>
          <p:nvPr/>
        </p:nvSpPr>
        <p:spPr>
          <a:xfrm>
            <a:off x="1507603" y="4748910"/>
            <a:ext cx="86664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>
                <a:hlinkClick r:id="rId5"/>
              </a:rPr>
              <a:t>https://www.youtube.com/watch?v=ACY6eyor9mc&amp;t=18s</a:t>
            </a:r>
            <a:endParaRPr lang="pl-PL" sz="2800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D4324EAC-918C-452B-A87B-EAA6668A2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4096"/>
            <a:ext cx="10515600" cy="5062867"/>
          </a:xfrm>
        </p:spPr>
        <p:txBody>
          <a:bodyPr/>
          <a:lstStyle/>
          <a:p>
            <a:pPr marL="0" indent="0" algn="ctr">
              <a:buNone/>
            </a:pPr>
            <a:r>
              <a:rPr lang="pl-PL" sz="3200" b="1" dirty="0"/>
              <a:t>Projekt edukacyjny w przedszkolu</a:t>
            </a:r>
          </a:p>
          <a:p>
            <a:pPr marL="0" indent="0" algn="ctr">
              <a:buNone/>
            </a:pPr>
            <a:endParaRPr lang="pl-PL" b="1" dirty="0"/>
          </a:p>
          <a:p>
            <a:pPr marL="0" indent="0" algn="ctr">
              <a:buNone/>
            </a:pPr>
            <a:endParaRPr lang="pl-PL" b="1" dirty="0"/>
          </a:p>
          <a:p>
            <a:pPr marL="0" indent="0" algn="ctr">
              <a:buNone/>
            </a:pPr>
            <a:endParaRPr lang="pl-PL" b="1" dirty="0"/>
          </a:p>
          <a:p>
            <a:pPr marL="0" indent="0" algn="ctr">
              <a:buNone/>
            </a:pPr>
            <a:endParaRPr lang="pl-PL" b="1" dirty="0"/>
          </a:p>
          <a:p>
            <a:pPr marL="0" indent="0" algn="ctr">
              <a:buNone/>
            </a:pPr>
            <a:endParaRPr lang="pl-PL" b="1" dirty="0"/>
          </a:p>
          <a:p>
            <a:pPr marL="0" indent="0" algn="ctr">
              <a:buNone/>
            </a:pPr>
            <a:endParaRPr lang="pl-PL" b="1" dirty="0"/>
          </a:p>
          <a:p>
            <a:pPr marL="0" indent="0" algn="ctr">
              <a:buNone/>
            </a:pPr>
            <a:endParaRPr lang="pl-PL" b="1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C45B874F-D120-4FF5-9001-EA6F354429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4878" y="1882875"/>
            <a:ext cx="4782243" cy="269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24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800" b="1" dirty="0"/>
              <a:t>Jakie kompetencje kluczowe rozwijano    w zaprezentowanym projekcie?</a:t>
            </a:r>
          </a:p>
          <a:p>
            <a:pPr marL="0" indent="0" algn="ctr">
              <a:buNone/>
            </a:pPr>
            <a:endParaRPr lang="pl-PL" sz="48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108E13C-2E56-4655-8E8D-CA2BA112C0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023" y="2741631"/>
            <a:ext cx="3073954" cy="307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50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C87EFE19-7CFE-4488-97CA-3921B4734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5400" dirty="0"/>
              <a:t>Czy metoda projektu może okazać się pomocna </a:t>
            </a:r>
          </a:p>
          <a:p>
            <a:pPr marL="0" indent="0" algn="ctr">
              <a:buNone/>
            </a:pPr>
            <a:r>
              <a:rPr lang="pl-PL" sz="5400" dirty="0"/>
              <a:t>w rozwijaniu kompetencji kluczowych w przedszkolu???</a:t>
            </a:r>
          </a:p>
        </p:txBody>
      </p:sp>
    </p:spTree>
    <p:extLst>
      <p:ext uri="{BB962C8B-B14F-4D97-AF65-F5344CB8AC3E}">
        <p14:creationId xmlns:p14="http://schemas.microsoft.com/office/powerpoint/2010/main" val="2807039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/>
          <a:lstStyle/>
          <a:p>
            <a:pPr marL="0" indent="0" algn="just">
              <a:buNone/>
            </a:pPr>
            <a:r>
              <a:rPr lang="pl-PL" b="1" dirty="0"/>
              <a:t>Wybrane programy wychowania przedszkolnego</a:t>
            </a:r>
          </a:p>
          <a:p>
            <a:pPr algn="just"/>
            <a:r>
              <a:rPr lang="pl-PL" dirty="0"/>
              <a:t>Wokół przedszkola (MAC Edukacja)</a:t>
            </a:r>
          </a:p>
          <a:p>
            <a:pPr algn="just"/>
            <a:r>
              <a:rPr lang="pl-PL" dirty="0"/>
              <a:t>Kocham przedszkole (WSiP)</a:t>
            </a:r>
          </a:p>
          <a:p>
            <a:pPr algn="just"/>
            <a:r>
              <a:rPr lang="pl-PL" dirty="0"/>
              <a:t>Od przedszkolaka do pierwszaka (WSiP)</a:t>
            </a:r>
          </a:p>
          <a:p>
            <a:pPr algn="just"/>
            <a:r>
              <a:rPr lang="pl-PL" dirty="0"/>
              <a:t>Program wychowania przedszkolnego (PWN)</a:t>
            </a:r>
          </a:p>
          <a:p>
            <a:pPr algn="just"/>
            <a:r>
              <a:rPr lang="pl-PL" dirty="0"/>
              <a:t>Zbieram, poszukuję, badam (Nowa Era)</a:t>
            </a:r>
          </a:p>
          <a:p>
            <a:pPr algn="just"/>
            <a:r>
              <a:rPr lang="pl-PL" dirty="0"/>
              <a:t>Rozwój – Wychowanie – Edukacja (Nowa Era)</a:t>
            </a:r>
          </a:p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46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>
              <a:hlinkClick r:id="rId4"/>
            </a:endParaRPr>
          </a:p>
          <a:p>
            <a:pPr marL="0" indent="0">
              <a:buNone/>
            </a:pPr>
            <a:r>
              <a:rPr lang="pl-PL" dirty="0"/>
              <a:t>Wokół przedszkola (MAC Edukacja)</a:t>
            </a:r>
          </a:p>
          <a:p>
            <a:pPr marL="0" indent="0">
              <a:buNone/>
            </a:pPr>
            <a:r>
              <a:rPr lang="pl-PL" dirty="0">
                <a:hlinkClick r:id="rId5"/>
              </a:rPr>
              <a:t>https://www.mac.pl/aktualnosci/wok-przedszkola-nowy-program-edukacji-przedszkolnej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Zbieram, poszukuję, badam (Nowa Era)</a:t>
            </a:r>
          </a:p>
          <a:p>
            <a:r>
              <a:rPr lang="pl-PL" dirty="0">
                <a:hlinkClick r:id="rId4"/>
              </a:rPr>
              <a:t>http://flipbook.nowaera.pl/dokumenty/Flipbook/Program-wychowania-przedszkolnego_2/#p=20</a:t>
            </a: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51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198" y="938074"/>
            <a:ext cx="10649607" cy="4984424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pl-PL" sz="9600" b="1" dirty="0"/>
              <a:t>Metoda diagnozy przedszkolnej to sposób zbierania, opracowywania, analizy                         i interpretacji danych służący ocenie przygotowania dzieci do nauki w szkole.</a:t>
            </a:r>
          </a:p>
          <a:p>
            <a:pPr marL="0" indent="0" algn="just">
              <a:buNone/>
            </a:pPr>
            <a:endParaRPr lang="pl-PL" sz="8800" dirty="0"/>
          </a:p>
          <a:p>
            <a:pPr marL="0" indent="0" algn="just">
              <a:buNone/>
            </a:pPr>
            <a:r>
              <a:rPr lang="pl-PL" sz="8800" dirty="0"/>
              <a:t>Zgodnie z przyjętymi standardami diagnozy pedagogicznej opis metody powinien zawierać informację o: </a:t>
            </a:r>
          </a:p>
          <a:p>
            <a:pPr algn="just"/>
            <a:r>
              <a:rPr lang="pl-PL" sz="8800" dirty="0"/>
              <a:t>założeniach, celu, zakresie;  </a:t>
            </a:r>
          </a:p>
          <a:p>
            <a:pPr algn="just"/>
            <a:r>
              <a:rPr lang="pl-PL" sz="8800" dirty="0"/>
              <a:t>warunkach stosowania;</a:t>
            </a:r>
          </a:p>
          <a:p>
            <a:pPr algn="just"/>
            <a:r>
              <a:rPr lang="pl-PL" sz="8800" dirty="0"/>
              <a:t>sposobie zbierania i analizowania informacji; </a:t>
            </a:r>
          </a:p>
          <a:p>
            <a:pPr algn="just"/>
            <a:r>
              <a:rPr lang="pl-PL" sz="8800" dirty="0"/>
              <a:t>regułach interpretowania wyników ze względu na możliwość: </a:t>
            </a:r>
          </a:p>
          <a:p>
            <a:pPr algn="just">
              <a:buFontTx/>
              <a:buChar char="-"/>
            </a:pPr>
            <a:r>
              <a:rPr lang="pl-PL" sz="8800" dirty="0"/>
              <a:t>sformułowania propozycji działań wspierających rozwój dziecka, </a:t>
            </a:r>
          </a:p>
          <a:p>
            <a:pPr marL="0" indent="0" algn="just">
              <a:buNone/>
            </a:pPr>
            <a:r>
              <a:rPr lang="pl-PL" sz="8800" dirty="0"/>
              <a:t>- określenia pozytywnych czynników (zasobów dziecka i otoczenia) dla osiągania </a:t>
            </a:r>
          </a:p>
          <a:p>
            <a:pPr marL="0" indent="0" algn="just">
              <a:buNone/>
            </a:pPr>
            <a:r>
              <a:rPr lang="pl-PL" sz="8800" dirty="0"/>
              <a:t>gotowości do nauki w szkole;  </a:t>
            </a:r>
          </a:p>
          <a:p>
            <a:pPr marL="0" indent="0" algn="just">
              <a:buNone/>
            </a:pPr>
            <a:r>
              <a:rPr lang="pl-PL" sz="8800" dirty="0"/>
              <a:t>- indywidualizowania pracy z dzieckiem. </a:t>
            </a:r>
          </a:p>
          <a:p>
            <a:pPr marL="0" indent="0" algn="r">
              <a:buNone/>
            </a:pPr>
            <a:endParaRPr lang="pl-PL" sz="2600" dirty="0"/>
          </a:p>
          <a:p>
            <a:pPr marL="0" indent="0" algn="r">
              <a:buNone/>
            </a:pPr>
            <a:endParaRPr lang="pl-PL" sz="1600" dirty="0"/>
          </a:p>
          <a:p>
            <a:pPr marL="0" indent="0" algn="r">
              <a:buNone/>
            </a:pPr>
            <a:endParaRPr lang="pl-PL" sz="3000" dirty="0"/>
          </a:p>
          <a:p>
            <a:pPr marL="0" indent="0" algn="r">
              <a:buNone/>
            </a:pPr>
            <a:endParaRPr lang="pl-PL" sz="3000" dirty="0"/>
          </a:p>
          <a:p>
            <a:pPr marL="0" indent="0" algn="r">
              <a:buNone/>
            </a:pPr>
            <a:endParaRPr lang="pl-PL" sz="3000" dirty="0"/>
          </a:p>
          <a:p>
            <a:pPr marL="0" indent="0" algn="r">
              <a:buNone/>
            </a:pPr>
            <a:r>
              <a:rPr lang="pl-PL" sz="3000" dirty="0"/>
              <a:t>(Źródło: Diagnoza przedszkolna i wspomaganie dzieci w osiąganiu gotowości do nauki w szkole. Materiały edukacyjne dla nauczycieli wychowania przedszkolnego, Ośrodek Rozwoju Edukacji</a:t>
            </a:r>
            <a:r>
              <a:rPr lang="pl-PL" sz="2600" dirty="0"/>
              <a:t>)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57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b="1" dirty="0"/>
              <a:t>Cele diagnozy przedszkolnej  </a:t>
            </a:r>
          </a:p>
          <a:p>
            <a:pPr marL="0" indent="0" algn="just">
              <a:buNone/>
            </a:pPr>
            <a:r>
              <a:rPr lang="pl-PL" dirty="0"/>
              <a:t>Diagnoza przedszkolna ma na celu poznanie indywidualnych potrzeb                  i możliwości dzieci oraz przeprowadzenie analizy stopnia ich gotowości do nauki w szkole. </a:t>
            </a:r>
          </a:p>
          <a:p>
            <a:pPr marL="0" indent="0" algn="just">
              <a:buNone/>
            </a:pPr>
            <a:r>
              <a:rPr lang="pl-PL" u="sng" dirty="0"/>
              <a:t>Zgromadzone informacje i wnioski z analizy mają pomóc: </a:t>
            </a:r>
          </a:p>
          <a:p>
            <a:pPr marL="0" indent="0" algn="just">
              <a:buNone/>
            </a:pPr>
            <a:r>
              <a:rPr lang="pl-PL" dirty="0"/>
              <a:t>• rodzicom w poznaniu stanu gotowości dziecka do podjęcia nauki w szkole      i wspieraniu jego rozwoju,  </a:t>
            </a:r>
          </a:p>
          <a:p>
            <a:pPr marL="0" indent="0" algn="just">
              <a:buNone/>
            </a:pPr>
            <a:r>
              <a:rPr lang="pl-PL" dirty="0"/>
              <a:t>• nauczycielom w opracowaniu indywidualnego programu wspomagania          i korygowania rozwoju dziecka,  </a:t>
            </a:r>
          </a:p>
          <a:p>
            <a:pPr marL="0" indent="0" algn="just">
              <a:buNone/>
            </a:pPr>
            <a:r>
              <a:rPr lang="pl-PL" dirty="0"/>
              <a:t>• pracownikom poradni psychologiczno-pedagogicznej w pogłębieniu, w razie potrzeby, diagnozy związanej ze specjalnymi potrzebami edukacyjnymi dziecka.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968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8302" y="1026085"/>
            <a:ext cx="11352627" cy="438186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000" b="1" dirty="0"/>
              <a:t>Zadania nauczyciela dotyczące diagnozy przedszkolnej: 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000" dirty="0"/>
              <a:t>1. Wybranie programu wychowania przedszkolnego, opracowanie własnego lub modyfikowanie programu innych autorów. Program powinien zawierać propozycję metody diagnozy i sposobu osiągania celów kształcenia i wychowania, z uwzględnieniem indywidualizacji pracy w zależności  od potrzeb i możliwości dzieci).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000" dirty="0"/>
              <a:t>2. Prowadzenie i dokumentowanie obserwacji pedagogicznych dzieci oraz ich analiza  i podsumowanie         w październiku/listopadzie, a po raz drugi w kwietniu w roku szkolnym poprzedzającym rozpoczęcie nauki    w szkole podstawowej. Zadaniem nauczycieli jest prowadzenie obserwacji pedagogicznych mających na celu poznanie potrzeb i możliwości rozwojowych dzieci oraz opracowanie indywidualnego programu wspomagania i korygowania rozwoju dziecka, który będzie realizowany  w roku szkolnym poprzedzającym rozpoczęcie nauki w szkole podstawowej.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000" dirty="0"/>
              <a:t>3. Przekazanie rodzicom informacji o gotowości dziecka do podjęcia nauki w szkole podstawowej według określonego wzoru.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90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/>
          <a:lstStyle/>
          <a:p>
            <a:pPr marL="0" indent="0" algn="just">
              <a:buNone/>
            </a:pPr>
            <a:endParaRPr lang="pl-PL" b="1" dirty="0"/>
          </a:p>
          <a:p>
            <a:pPr marL="0" indent="0" algn="just">
              <a:buNone/>
            </a:pPr>
            <a:r>
              <a:rPr lang="pl-PL" b="1" dirty="0"/>
              <a:t>Analiza gotowości do nauki w szkole </a:t>
            </a:r>
            <a:r>
              <a:rPr lang="pl-PL" dirty="0"/>
              <a:t>służy wskazaniu tych </a:t>
            </a:r>
            <a:r>
              <a:rPr lang="pl-PL" dirty="0" err="1"/>
              <a:t>zachowań</a:t>
            </a:r>
            <a:r>
              <a:rPr lang="pl-PL" dirty="0"/>
              <a:t>       i umiejętności dziecka, które będą sprzyjać nauce w szkole oraz tych, które naukę w szkole utrudnią. Celem analizy jest wskazanie umiejętności, które trzeba rozwinąć, usprawnić oraz takich, na których można oprzeć wspieranie rozwoju dziecka.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52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/>
              <a:t>„Informacja o gotowości dziecka do podjęcia nauki w szkole podstawowej</a:t>
            </a:r>
            <a:r>
              <a:rPr lang="pl-PL" dirty="0"/>
              <a:t>" jest wydawana rodzicom, którzy samodzielnie mogą zdecydować o przekazaniu jej szkole, w której dziecko rozpocznie naukę, jeśli uznają, że zawarte w niej uwagi mogą pomóc w dalszej pracy 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dirty="0"/>
              <a:t>z dzieckiem oraz wspomaganiu jego rozwoju. Informacja nie jest świadectwem ukończenia przedszkola czy oddziału przedszkolnego. Jest ona podsumowaniem pracy z dzieckiem, opisującym opanowanie podstawy programowej wychowania przedszkolnego. Wskazuje również obszary, w których dziecko potrzebuje wsparcia w kolejnym etapie kształcenia  ze względu na swoje uzdolnienia lub trudności.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23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187AB8B3-4301-4A83-9153-BBF8E1E6F5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30554" y="961224"/>
            <a:ext cx="3418961" cy="482677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10B7552-54E6-4436-BAC3-37BC62F385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9536" y="994402"/>
            <a:ext cx="3525253" cy="482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9759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1052</Words>
  <Application>Microsoft Office PowerPoint</Application>
  <PresentationFormat>Panoramiczny</PresentationFormat>
  <Paragraphs>136</Paragraphs>
  <Slides>19</Slides>
  <Notes>18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Motyw pakietu Office</vt:lpstr>
      <vt:lpstr>DOSKONALENIE TRENERÓW WSPOMAGANIA OŚWIATY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Maria Okońska</dc:creator>
  <cp:lastModifiedBy>El Cie</cp:lastModifiedBy>
  <cp:revision>34</cp:revision>
  <dcterms:created xsi:type="dcterms:W3CDTF">2018-12-02T13:14:09Z</dcterms:created>
  <dcterms:modified xsi:type="dcterms:W3CDTF">2019-01-16T09:12:50Z</dcterms:modified>
</cp:coreProperties>
</file>